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9" r:id="rId3"/>
    <p:sldId id="384" r:id="rId4"/>
    <p:sldId id="289" r:id="rId5"/>
    <p:sldId id="258" r:id="rId6"/>
    <p:sldId id="405" r:id="rId7"/>
    <p:sldId id="465" r:id="rId8"/>
    <p:sldId id="438" r:id="rId9"/>
    <p:sldId id="288" r:id="rId10"/>
    <p:sldId id="452" r:id="rId11"/>
    <p:sldId id="451" r:id="rId12"/>
    <p:sldId id="406" r:id="rId13"/>
    <p:sldId id="388" r:id="rId14"/>
    <p:sldId id="389" r:id="rId15"/>
    <p:sldId id="385" r:id="rId16"/>
    <p:sldId id="381" r:id="rId17"/>
    <p:sldId id="464" r:id="rId18"/>
    <p:sldId id="450" r:id="rId19"/>
    <p:sldId id="449" r:id="rId20"/>
    <p:sldId id="443" r:id="rId21"/>
    <p:sldId id="439" r:id="rId22"/>
    <p:sldId id="291" r:id="rId23"/>
    <p:sldId id="290" r:id="rId24"/>
    <p:sldId id="400" r:id="rId25"/>
    <p:sldId id="401" r:id="rId26"/>
    <p:sldId id="402" r:id="rId27"/>
    <p:sldId id="403" r:id="rId28"/>
    <p:sldId id="457" r:id="rId29"/>
    <p:sldId id="440" r:id="rId30"/>
    <p:sldId id="330" r:id="rId31"/>
    <p:sldId id="390" r:id="rId32"/>
    <p:sldId id="331" r:id="rId33"/>
    <p:sldId id="395" r:id="rId34"/>
    <p:sldId id="396" r:id="rId35"/>
    <p:sldId id="404" r:id="rId36"/>
    <p:sldId id="332" r:id="rId37"/>
    <p:sldId id="333" r:id="rId38"/>
    <p:sldId id="441" r:id="rId39"/>
    <p:sldId id="391" r:id="rId40"/>
    <p:sldId id="392" r:id="rId41"/>
    <p:sldId id="393" r:id="rId42"/>
    <p:sldId id="459" r:id="rId43"/>
    <p:sldId id="460" r:id="rId44"/>
    <p:sldId id="458" r:id="rId45"/>
    <p:sldId id="394" r:id="rId46"/>
    <p:sldId id="442" r:id="rId47"/>
    <p:sldId id="461" r:id="rId48"/>
    <p:sldId id="382" r:id="rId49"/>
    <p:sldId id="399" r:id="rId50"/>
    <p:sldId id="398" r:id="rId51"/>
    <p:sldId id="444" r:id="rId52"/>
    <p:sldId id="383" r:id="rId53"/>
    <p:sldId id="445" r:id="rId54"/>
    <p:sldId id="386" r:id="rId55"/>
    <p:sldId id="462" r:id="rId56"/>
    <p:sldId id="387" r:id="rId57"/>
    <p:sldId id="453" r:id="rId58"/>
    <p:sldId id="397" r:id="rId59"/>
    <p:sldId id="463" r:id="rId60"/>
    <p:sldId id="446" r:id="rId61"/>
    <p:sldId id="447" r:id="rId62"/>
    <p:sldId id="448" r:id="rId63"/>
    <p:sldId id="454" r:id="rId64"/>
    <p:sldId id="4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0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for-vision-systems" TargetMode="External"/><Relationship Id="rId2" Type="http://schemas.openxmlformats.org/officeDocument/2006/relationships/hyperlink" Target="https://mitpress.mit.edu/9780262048972/foundations-of-computer-vis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hyperlink" Target="https://scikit-image.org/docs/stable/api/skimage.col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motiontech.com/video/video/21238695/john-deere-autonomous-tractor-benefits-from-deep-learning-and-computer-vision" TargetMode="External"/><Relationship Id="rId2" Type="http://schemas.openxmlformats.org/officeDocument/2006/relationships/hyperlink" Target="https://www.youtube.com/watch?v=tSdIgGin_r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hyperlink" Target="https://www.deere.com/assets/images/common/autonomous-r4i016906-r1-tractor-876x630.jpg" TargetMode="Externa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2026,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Gassan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(Gus)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Yacteen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B.S. In physics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ALM in Data Science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Working in research for 4 years in non-linear dynamical systems and linearization of systems for machine learning and model predictive control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love to help people especially people who are in need of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basic necessities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tasks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exercises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 and graduate credit projects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use of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for a task requires understanding of theory</a:t>
            </a:r>
          </a:p>
          <a:p>
            <a:r>
              <a:rPr lang="en-US" dirty="0"/>
              <a:t>Goal is for you to gain working understanding of theory for algorithms you apply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the latest AI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0385-944D-69A6-BEC8-C3F06355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B294-9744-BB0A-AFFE-772B6F4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2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Deep Learning for Vision Systems,  Mohamed </a:t>
            </a:r>
            <a:r>
              <a:rPr lang="en-US" dirty="0" err="1">
                <a:hlinkClick r:id="rId3"/>
              </a:rPr>
              <a:t>Elgendy</a:t>
            </a:r>
            <a:r>
              <a:rPr lang="en-US" dirty="0">
                <a:hlinkClick r:id="rId3"/>
              </a:rPr>
              <a:t>, Manning, 2020</a:t>
            </a:r>
            <a:endParaRPr lang="en-US" dirty="0"/>
          </a:p>
          <a:p>
            <a:r>
              <a:rPr lang="en-US" dirty="0"/>
              <a:t>Why take the time to do the reading? </a:t>
            </a:r>
          </a:p>
          <a:p>
            <a:pPr lvl="1"/>
            <a:r>
              <a:rPr lang="en-US" dirty="0"/>
              <a:t>CV is a vast and complex subject</a:t>
            </a:r>
          </a:p>
          <a:p>
            <a:pPr lvl="1"/>
            <a:r>
              <a:rPr lang="en-US" dirty="0"/>
              <a:t>We only cover the very basics in limited class time</a:t>
            </a:r>
          </a:p>
          <a:p>
            <a:pPr lvl="1"/>
            <a:r>
              <a:rPr lang="en-US" dirty="0"/>
              <a:t>The new book by Torralba et.al. provides interesting perspectives and in-depth discussions by three leading researchers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E5714-8493-8862-AB78-2602297F8D07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962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code and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i="0" dirty="0">
                <a:effectLst/>
                <a:latin typeface="Arial" panose="020B0604020202020204" pitchFamily="34" charset="0"/>
              </a:rPr>
              <a:t>gus767 at g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hardvard</a:t>
            </a:r>
            <a:r>
              <a:rPr lang="en-US" i="0" dirty="0">
                <a:effectLst/>
                <a:latin typeface="Arial" panose="020B0604020202020204" pitchFamily="34" charset="0"/>
              </a:rPr>
              <a:t>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edu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One-on-one meetings can be arrange on </a:t>
            </a:r>
            <a:r>
              <a:rPr lang="en-US" dirty="0" err="1">
                <a:latin typeface="Arial" panose="020B0604020202020204" pitchFamily="34" charset="0"/>
              </a:rPr>
              <a:t>demad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vision enables computers to perform tasks with images</a:t>
            </a:r>
            <a:r>
              <a:rPr lang="en-US" dirty="0"/>
              <a:t>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Image 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Image generation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  <a:p>
            <a:r>
              <a:rPr lang="en-US" b="1" dirty="0"/>
              <a:t>Plan to use a paid Google </a:t>
            </a:r>
            <a:r>
              <a:rPr lang="en-US" b="1" dirty="0" err="1"/>
              <a:t>Colab</a:t>
            </a:r>
            <a:r>
              <a:rPr lang="en-US" b="1" dirty="0"/>
              <a:t> or equivalent environment for some assignments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 data are represented</a:t>
            </a:r>
          </a:p>
          <a:p>
            <a:r>
              <a:rPr lang="en-US" dirty="0"/>
              <a:t>How digital image data are sampled and the effects of aliasing</a:t>
            </a:r>
          </a:p>
          <a:p>
            <a:r>
              <a:rPr lang="en-US" dirty="0"/>
              <a:t>Basic image adjustments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better the focus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cameras open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fast-moving area of AI</a:t>
            </a:r>
          </a:p>
          <a:p>
            <a:r>
              <a:rPr lang="en-US" dirty="0"/>
              <a:t>Major technical advances mean tasks that were impossible or impractical 10 years ago are performed routinely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r>
              <a:rPr lang="en-US" dirty="0"/>
              <a:t>, sparked the current era of deep learning in CV</a:t>
            </a:r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channels, or spectral bands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and seismic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Cylindrical coordinates with angle representing hue, radius representing saturation and vertical representing value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for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 vector: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resolution determined by voxel sampling rate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Sporting event tracking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sampling must be sufficient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3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 –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aliasing!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Simple 1-D example of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signal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B3D23-4135-7204-C836-3638423B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3" y="3428999"/>
            <a:ext cx="10290179" cy="3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spectral analysis and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invariably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lighting adjustment 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bilinear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Occluded features like edges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=25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well-defined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https://heartbeat.comet.ml/introduction-to-basic-object-detection-algorithms-b77295a95a63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shifts the mode of the histogram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Transform to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representation with explicit intensity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B39B-5877-8B45-B783-5C1A22D0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7D87-D684-BFCC-C0B3-D136C99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CV in Agriculture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67431-EA3D-4F0C-66AE-4078A31B97FE}"/>
              </a:ext>
            </a:extLst>
          </p:cNvPr>
          <p:cNvSpPr txBox="1"/>
          <p:nvPr/>
        </p:nvSpPr>
        <p:spPr>
          <a:xfrm>
            <a:off x="701263" y="5353093"/>
            <a:ext cx="1087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Autonomous tractor uses CV and GPS for navigation and safety</a:t>
            </a:r>
          </a:p>
          <a:p>
            <a:r>
              <a:rPr lang="en-US" sz="2000" dirty="0"/>
              <a:t>See demonstration video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 and discussion of CV and other AI used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</p:txBody>
      </p:sp>
      <p:pic>
        <p:nvPicPr>
          <p:cNvPr id="1026" name="Picture 2" descr="A closer look at the larger 9RX autonomous tractor in an open field.">
            <a:extLst>
              <a:ext uri="{FF2B5EF4-FFF2-40B4-BE49-F238E27FC236}">
                <a16:creationId xmlns:a16="http://schemas.microsoft.com/office/drawing/2014/main" id="{389F5CD7-1226-A41B-E592-C8BA51F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7" y="845943"/>
            <a:ext cx="5427009" cy="39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A478D-A44B-C35D-B481-A4D4EF8FD3BD}"/>
              </a:ext>
            </a:extLst>
          </p:cNvPr>
          <p:cNvSpPr txBox="1"/>
          <p:nvPr/>
        </p:nvSpPr>
        <p:spPr>
          <a:xfrm>
            <a:off x="4416015" y="4860874"/>
            <a:ext cx="39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Picture Credit, John Deere &amp; Company.</a:t>
            </a:r>
            <a:endParaRPr lang="en-US" dirty="0"/>
          </a:p>
        </p:txBody>
      </p:sp>
      <p:pic>
        <p:nvPicPr>
          <p:cNvPr id="1028" name="Picture 4" descr="Exterior view of the autonomous 8R tractor cab.">
            <a:extLst>
              <a:ext uri="{FF2B5EF4-FFF2-40B4-BE49-F238E27FC236}">
                <a16:creationId xmlns:a16="http://schemas.microsoft.com/office/drawing/2014/main" id="{94F45DFF-0927-9EB5-F944-2B8BBD44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67" y="926335"/>
            <a:ext cx="4817333" cy="27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76638C-0667-9D9A-1D4F-78437A0B9389}"/>
              </a:ext>
            </a:extLst>
          </p:cNvPr>
          <p:cNvSpPr txBox="1"/>
          <p:nvPr/>
        </p:nvSpPr>
        <p:spPr>
          <a:xfrm>
            <a:off x="6984401" y="3795045"/>
            <a:ext cx="48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Stereo camera pairs surround cab</a:t>
            </a:r>
          </a:p>
        </p:txBody>
      </p:sp>
    </p:spTree>
    <p:extLst>
      <p:ext uri="{BB962C8B-B14F-4D97-AF65-F5344CB8AC3E}">
        <p14:creationId xmlns:p14="http://schemas.microsoft.com/office/powerpoint/2010/main" val="356780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750378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 love anything to do with natural history and the outdoors</a:t>
            </a:r>
            <a:endParaRPr lang="en-US" sz="2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12138</TotalTime>
  <Words>3558</Words>
  <Application>Microsoft Office PowerPoint</Application>
  <PresentationFormat>Widescreen</PresentationFormat>
  <Paragraphs>635</Paragraphs>
  <Slides>64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CV in Agriculture </vt:lpstr>
      <vt:lpstr>PowerPoint Presentation</vt:lpstr>
      <vt:lpstr>About your Instructor: Steve Elston</vt:lpstr>
      <vt:lpstr>Teaching Assistant: Tatyana Boland </vt:lpstr>
      <vt:lpstr>Teaching Assistant: Gassan (Gus) Yacteen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292</cp:revision>
  <dcterms:created xsi:type="dcterms:W3CDTF">2021-08-27T17:28:01Z</dcterms:created>
  <dcterms:modified xsi:type="dcterms:W3CDTF">2026-01-08T01:45:06Z</dcterms:modified>
</cp:coreProperties>
</file>